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4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1" r:id="rId34"/>
    <p:sldId id="288" r:id="rId35"/>
    <p:sldId id="289" r:id="rId36"/>
    <p:sldId id="290" r:id="rId37"/>
    <p:sldId id="328" r:id="rId38"/>
    <p:sldId id="329" r:id="rId39"/>
    <p:sldId id="330" r:id="rId40"/>
    <p:sldId id="331" r:id="rId41"/>
    <p:sldId id="332" r:id="rId42"/>
    <p:sldId id="327" r:id="rId43"/>
    <p:sldId id="324" r:id="rId44"/>
    <p:sldId id="291" r:id="rId45"/>
    <p:sldId id="295" r:id="rId46"/>
    <p:sldId id="335" r:id="rId47"/>
    <p:sldId id="336" r:id="rId48"/>
    <p:sldId id="337" r:id="rId49"/>
    <p:sldId id="338" r:id="rId50"/>
    <p:sldId id="296" r:id="rId51"/>
    <p:sldId id="297" r:id="rId52"/>
    <p:sldId id="326" r:id="rId53"/>
    <p:sldId id="293" r:id="rId54"/>
    <p:sldId id="333" r:id="rId55"/>
    <p:sldId id="334" r:id="rId56"/>
    <p:sldId id="294" r:id="rId57"/>
    <p:sldId id="300" r:id="rId58"/>
    <p:sldId id="301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47" r:id="rId87"/>
    <p:sldId id="348" r:id="rId88"/>
    <p:sldId id="349" r:id="rId89"/>
    <p:sldId id="350" r:id="rId90"/>
    <p:sldId id="380" r:id="rId91"/>
    <p:sldId id="379" r:id="rId92"/>
    <p:sldId id="351" r:id="rId93"/>
    <p:sldId id="352" r:id="rId94"/>
    <p:sldId id="353" r:id="rId95"/>
    <p:sldId id="354" r:id="rId96"/>
    <p:sldId id="355" r:id="rId97"/>
    <p:sldId id="381" r:id="rId98"/>
    <p:sldId id="382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23" r:id="rId123"/>
  </p:sldIdLst>
  <p:sldSz cx="9144000" cy="6858000" type="screen4x3"/>
  <p:notesSz cx="6858000" cy="9144000"/>
  <p:custDataLst>
    <p:tags r:id="rId125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0" d="100"/>
          <a:sy n="80" d="100"/>
        </p:scale>
        <p:origin x="91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B83D387-7C69-47BB-815C-C4D9E912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DB61E8-5473-4059-98FC-D7276B2754AA}" type="slidenum">
              <a:rPr lang="ru-RU" altLang="ru-RU"/>
              <a:pPr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E1BCFC0-86A8-4280-BCFE-4C88E91C43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421DF21-EA38-4246-99D5-2C77198DA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96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>
            <a:extLst>
              <a:ext uri="{FF2B5EF4-FFF2-40B4-BE49-F238E27FC236}">
                <a16:creationId xmlns:a16="http://schemas.microsoft.com/office/drawing/2014/main" id="{1049B849-729C-4EC6-917E-F86362B1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>
            <a:extLst>
              <a:ext uri="{FF2B5EF4-FFF2-40B4-BE49-F238E27FC236}">
                <a16:creationId xmlns:a16="http://schemas.microsoft.com/office/drawing/2014/main" id="{EBC7A161-CAFF-4264-808A-739621E2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>
            <a:extLst>
              <a:ext uri="{FF2B5EF4-FFF2-40B4-BE49-F238E27FC236}">
                <a16:creationId xmlns:a16="http://schemas.microsoft.com/office/drawing/2014/main" id="{AAC3DCF0-FE7A-483D-A9CD-372F35FF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D9F42B4E-489B-4792-9D6C-555D7ABAAFA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133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B7094F18-6BFF-4603-A7BF-4526C02A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1E12742-D8B1-443F-AF9D-6449B3A1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15DDE413-BE1A-46D1-9DA1-EC3D476A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CE9FC-CCE6-4365-82D8-C2FE05FA245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175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D489FC9F-6810-4AFB-A55E-636A952A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7819F2AB-056E-4D78-B18F-F0DEA690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BEC201FA-89FF-4807-859A-2B583B54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7A997-8A83-47DA-8A82-375F8E42A7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252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4476DC-6F2A-4FF4-AB91-95BAD29A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2D4189-1565-438E-93C0-FEA07A50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7FE16-863A-41C4-9617-E20F05BB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84535C-35D9-4654-973D-806225C67CB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898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8E6D2FC1-6006-4B64-B3AF-5E4DD963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E389995-A0C4-4E57-8A1B-E651AC9E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3E7E5663-1DFD-45AA-A273-2632D2F3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BDB41-C023-4802-93A9-8243A10140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491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987ACD-9BE0-4395-A72E-F7F8BC76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F43AA-97B5-442C-A87F-42206207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C1E0E-C0B5-451E-9486-CF6184AD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22A9EC11-2677-4786-BDBB-A2CC68C9974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1120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E45C66BA-4265-4B65-862E-530C8A81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B9D12DA0-E04B-4E33-9D86-FBA8165A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D64DA0AD-F5D8-4E4C-80DF-D204E530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392A8-6C67-463A-8519-7995DA0806A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256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>
            <a:extLst>
              <a:ext uri="{FF2B5EF4-FFF2-40B4-BE49-F238E27FC236}">
                <a16:creationId xmlns:a16="http://schemas.microsoft.com/office/drawing/2014/main" id="{5193EB61-624B-48BD-98A0-5997EB44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>
            <a:extLst>
              <a:ext uri="{FF2B5EF4-FFF2-40B4-BE49-F238E27FC236}">
                <a16:creationId xmlns:a16="http://schemas.microsoft.com/office/drawing/2014/main" id="{4BD8030E-9EDB-4B9B-9C2C-DE6D000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>
            <a:extLst>
              <a:ext uri="{FF2B5EF4-FFF2-40B4-BE49-F238E27FC236}">
                <a16:creationId xmlns:a16="http://schemas.microsoft.com/office/drawing/2014/main" id="{8C7A2A2D-D762-44A7-B575-E91412E5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ED8E-7900-4E67-9367-03799DDC042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47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>
            <a:extLst>
              <a:ext uri="{FF2B5EF4-FFF2-40B4-BE49-F238E27FC236}">
                <a16:creationId xmlns:a16="http://schemas.microsoft.com/office/drawing/2014/main" id="{AF7132E0-ED74-479C-851B-3BE8D9D2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>
            <a:extLst>
              <a:ext uri="{FF2B5EF4-FFF2-40B4-BE49-F238E27FC236}">
                <a16:creationId xmlns:a16="http://schemas.microsoft.com/office/drawing/2014/main" id="{6AA7FD22-C2CC-4B3F-A5A0-FD453636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F492A5D2-4B94-4140-98DD-2D5761D7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DA509-9868-4B8E-8C24-57E5AEE1DE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69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>
            <a:extLst>
              <a:ext uri="{FF2B5EF4-FFF2-40B4-BE49-F238E27FC236}">
                <a16:creationId xmlns:a16="http://schemas.microsoft.com/office/drawing/2014/main" id="{6DC9F8AE-8F03-498F-B00D-1F312D41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>
            <a:extLst>
              <a:ext uri="{FF2B5EF4-FFF2-40B4-BE49-F238E27FC236}">
                <a16:creationId xmlns:a16="http://schemas.microsoft.com/office/drawing/2014/main" id="{AA71ACEB-DD86-4D56-9C9B-0051F5DA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D83D7F17-1901-4C7A-B5C4-0C7304BE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4E381-93D4-4CC8-9755-673F8287F9E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7112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9C47984E-C056-4274-9E47-E93CC21E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1FBC9E83-C537-42DE-9D9D-E00871BE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5E099CC6-2769-42C0-B31D-F96F977C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0C219-AFE9-417A-A9BB-D56B3A1BE74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0037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13">
            <a:extLst>
              <a:ext uri="{FF2B5EF4-FFF2-40B4-BE49-F238E27FC236}">
                <a16:creationId xmlns:a16="http://schemas.microsoft.com/office/drawing/2014/main" id="{6700C2C6-C3CE-440E-A8B9-0B16E52F8FDA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22370017-D730-48D3-95F0-194E83C1E4B1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Полилиния 15">
            <a:extLst>
              <a:ext uri="{FF2B5EF4-FFF2-40B4-BE49-F238E27FC236}">
                <a16:creationId xmlns:a16="http://schemas.microsoft.com/office/drawing/2014/main" id="{8A01150B-35A2-49D0-B2BF-9E18AC872731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16">
            <a:extLst>
              <a:ext uri="{FF2B5EF4-FFF2-40B4-BE49-F238E27FC236}">
                <a16:creationId xmlns:a16="http://schemas.microsoft.com/office/drawing/2014/main" id="{F90DE21D-2C03-41AC-B39D-ECF4746B0134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>
            <a:extLst>
              <a:ext uri="{FF2B5EF4-FFF2-40B4-BE49-F238E27FC236}">
                <a16:creationId xmlns:a16="http://schemas.microsoft.com/office/drawing/2014/main" id="{1D4E64CE-CD60-4E16-904C-3A06B910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DA6BC5AF-3932-4C16-AF1A-F721E48E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89CB9CF2-EAD0-4915-B37E-EA5BD3AF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36304E-B2AA-4470-AEA6-07059445F03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01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A58AAE5-8BAF-46B9-AEE6-6FE27AB289E4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1C210FF3-76A9-44E3-A351-1C327F166F96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>
            <a:extLst>
              <a:ext uri="{FF2B5EF4-FFF2-40B4-BE49-F238E27FC236}">
                <a16:creationId xmlns:a16="http://schemas.microsoft.com/office/drawing/2014/main" id="{47D785E8-CFF1-43A0-B8AF-B2983608A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9" name="Текст 29">
            <a:extLst>
              <a:ext uri="{FF2B5EF4-FFF2-40B4-BE49-F238E27FC236}">
                <a16:creationId xmlns:a16="http://schemas.microsoft.com/office/drawing/2014/main" id="{CC501472-55C0-40CA-BEB1-FFBA6A5B74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966AE3C-B714-4E34-B49D-CE54E0E3E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99B13BFD-0806-4902-BB72-94502EDD0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8378E72-8420-4F64-9A29-501CE68E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grpSp>
        <p:nvGrpSpPr>
          <p:cNvPr id="1033" name="Группа 1">
            <a:extLst>
              <a:ext uri="{FF2B5EF4-FFF2-40B4-BE49-F238E27FC236}">
                <a16:creationId xmlns:a16="http://schemas.microsoft.com/office/drawing/2014/main" id="{CCF33AED-29FF-4200-B5D4-9EFA1AAF87A5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E109CD5-044B-44EE-AD89-E97B7DFA49FF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004C8C-802A-4415-85BF-30653056B55B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1" r:id="rId2"/>
    <p:sldLayoutId id="2147483800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801" r:id="rId9"/>
    <p:sldLayoutId id="2147483797" r:id="rId10"/>
    <p:sldLayoutId id="2147483798" r:id="rId11"/>
    <p:sldLayoutId id="214748380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3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da2Y8CCuQ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85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2205038"/>
            <a:ext cx="5545138" cy="4481512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750D467F-F37A-43A1-BCBD-D2AB92201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4BFEC4DC-41C2-4A70-A032-2129C81C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2239963"/>
            <a:ext cx="5837237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glBegin(</a:t>
            </a:r>
            <a:r>
              <a:rPr lang="en-US" altLang="ru-RU" sz="1800" b="1">
                <a:latin typeface="Courier New" panose="02070309020205020404" pitchFamily="49" charset="0"/>
              </a:rPr>
              <a:t>GL_TRIANGLES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glMultiTexCoord2f(GL_TEXTURE0,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glMultiTexCoord2f(GL_TEXTURE1,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glVertex3f(...);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glEnd();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017713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pPr eaLnBrk="1" hangingPunct="1"/>
            <a:r>
              <a:rPr lang="ru-RU" altLang="ru-RU" sz="2800"/>
              <a:t>В</a:t>
            </a:r>
            <a:r>
              <a:rPr lang="en-US" altLang="ru-RU" sz="2800"/>
              <a:t> OpenGL </a:t>
            </a:r>
            <a:r>
              <a:rPr lang="ru-RU" altLang="ru-RU" sz="2800"/>
              <a:t>функция смешивания определяется при помощи команды</a:t>
            </a:r>
            <a:endParaRPr lang="en-US" altLang="ru-RU" sz="2800"/>
          </a:p>
          <a:p>
            <a:pPr lvl="1" eaLnBrk="1" hangingPunct="1"/>
            <a:r>
              <a:rPr lang="en-US" altLang="ru-RU" b="1"/>
              <a:t>glBlendFunc</a:t>
            </a:r>
            <a:r>
              <a:rPr lang="en-US" altLang="ru-RU"/>
              <a:t>(GLenum sFactor, GLenum dFactor)</a:t>
            </a:r>
            <a:endParaRPr lang="ru-RU" altLang="ru-RU"/>
          </a:p>
          <a:p>
            <a:pPr lvl="1" eaLnBrk="1" hangingPunct="1"/>
            <a:r>
              <a:rPr lang="en-US" altLang="ru-RU" b="1"/>
              <a:t>sFactor</a:t>
            </a:r>
            <a:r>
              <a:rPr lang="en-US" altLang="ru-RU"/>
              <a:t> –</a:t>
            </a:r>
            <a:r>
              <a:rPr lang="ru-RU" altLang="ru-RU"/>
              <a:t> задает коэффициент, применяемый к цвету выводимого фрагмента</a:t>
            </a:r>
          </a:p>
          <a:p>
            <a:pPr lvl="1" eaLnBrk="1" hangingPunct="1"/>
            <a:r>
              <a:rPr lang="en-US" altLang="ru-RU" b="1"/>
              <a:t>dFactor</a:t>
            </a:r>
            <a:r>
              <a:rPr lang="en-US" altLang="ru-RU"/>
              <a:t> – </a:t>
            </a:r>
            <a:r>
              <a:rPr lang="ru-RU" altLang="ru-RU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017713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 eaLnBrk="1" hangingPunct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 eaLnBrk="1" hangingPunct="1"/>
            <a:r>
              <a:rPr lang="ru-RU" altLang="ru-RU"/>
              <a:t>Включаем режим смешивания цветов</a:t>
            </a:r>
          </a:p>
          <a:p>
            <a:pPr lvl="1" eaLnBrk="1" hangingPunct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17713"/>
            <a:ext cx="8631238" cy="4651375"/>
          </a:xfrm>
        </p:spPr>
        <p:txBody>
          <a:bodyPr/>
          <a:lstStyle/>
          <a:p>
            <a:pPr eaLnBrk="1" hangingPunct="1"/>
            <a:r>
              <a:rPr lang="ru-RU" altLang="ru-RU" sz="2800"/>
              <a:t>Хорошие результаты</a:t>
            </a:r>
            <a:r>
              <a:rPr lang="en-US" altLang="ru-RU" sz="2800"/>
              <a:t> </a:t>
            </a:r>
            <a:r>
              <a:rPr lang="ru-RU" altLang="ru-RU" sz="2800"/>
              <a:t>для поглощающих свет полупрозрачных материалов (светофильтров) дает функция смешивания:</a:t>
            </a:r>
          </a:p>
          <a:p>
            <a:pPr lvl="1" eaLnBrk="1" hangingPunct="1"/>
            <a:r>
              <a:rPr lang="en-US" altLang="ru-RU" sz="2000"/>
              <a:t>glBlendFunc(GL</a:t>
            </a:r>
            <a:r>
              <a:rPr lang="ru-RU" altLang="ru-RU" sz="2000"/>
              <a:t>_</a:t>
            </a:r>
            <a:r>
              <a:rPr lang="en-US" altLang="ru-RU" sz="2000"/>
              <a:t>SRC_ALPHA, GL_ONE_MINUS_SRC_ALPHA)</a:t>
            </a:r>
          </a:p>
          <a:p>
            <a:pPr eaLnBrk="1" hangingPunct="1"/>
            <a:r>
              <a:rPr lang="ru-RU" altLang="ru-RU" sz="2800"/>
              <a:t>Для светящихся материалов (искры, пламя, снег) хорошие результаты дает функция смешивания:</a:t>
            </a:r>
          </a:p>
          <a:p>
            <a:pPr lvl="1" eaLnBrk="1" hangingPunct="1"/>
            <a:r>
              <a:rPr lang="en-US" altLang="ru-RU" sz="2000"/>
              <a:t>glBlendFunc(GL_ONE, GL_ONE)</a:t>
            </a:r>
          </a:p>
          <a:p>
            <a:pPr lvl="1" eaLnBrk="1" hangingPunct="1"/>
            <a:r>
              <a:rPr lang="ru-RU" altLang="ru-RU" sz="2000"/>
              <a:t>Примечательно, что вывод полупрозрачных примитивов с помощью данной функции, не требует сортировки вообще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827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990170" imgH="393529" progId="Equation.3">
                  <p:embed/>
                </p:oleObj>
              </mc:Choice>
              <mc:Fallback>
                <p:oleObj name="Формула" r:id="rId3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698197" imgH="253890" progId="Equation.3">
                  <p:embed/>
                </p:oleObj>
              </mc:Choice>
              <mc:Fallback>
                <p:oleObj name="Формула" r:id="rId5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583947" imgH="228501" progId="Equation.3">
                  <p:embed/>
                </p:oleObj>
              </mc:Choice>
              <mc:Fallback>
                <p:oleObj name="Формула" r:id="rId7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3375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3375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/>
              <p:nvPr>
                <p:ph idx="1"/>
              </p:nvPr>
            </p:nvSpPr>
            <p:spPr bwMode="auto">
              <a:xfrm>
                <a:off x="2987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87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8" name="AutoShape 4">
            <a:extLst>
              <a:ext uri="{FF2B5EF4-FFF2-40B4-BE49-F238E27FC236}">
                <a16:creationId xmlns:a16="http://schemas.microsoft.com/office/drawing/2014/main" id="{0369FA00-0493-44E6-A6EF-5B505B27C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34050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09" name="Line 5">
            <a:extLst>
              <a:ext uri="{FF2B5EF4-FFF2-40B4-BE49-F238E27FC236}">
                <a16:creationId xmlns:a16="http://schemas.microsoft.com/office/drawing/2014/main" id="{FDAB6253-B8B3-43CB-9DEA-A6FD3ADB5F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488" y="4294188"/>
            <a:ext cx="0" cy="1655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60F73B0E-2E51-4025-B252-29BC718C81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12888" y="4222750"/>
            <a:ext cx="0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1" name="AutoShape 7">
            <a:extLst>
              <a:ext uri="{FF2B5EF4-FFF2-40B4-BE49-F238E27FC236}">
                <a16:creationId xmlns:a16="http://schemas.microsoft.com/office/drawing/2014/main" id="{74647584-1EBB-461D-900C-EBA688048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2278063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8E0E21A8-5939-4021-B419-5218D0AB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388" y="4149725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E8FEED10-756F-4EE0-BA19-38B6D3143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4149725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2665D5EC-669B-4AFA-8A47-203EB32C8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57340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21518" name="AutoShape 14">
            <a:extLst>
              <a:ext uri="{FF2B5EF4-FFF2-40B4-BE49-F238E27FC236}">
                <a16:creationId xmlns:a16="http://schemas.microsoft.com/office/drawing/2014/main" id="{23A1D0DD-7689-43F1-A2A7-9CB09CA39B38}"/>
              </a:ext>
            </a:extLst>
          </p:cNvPr>
          <p:cNvSpPr>
            <a:spLocks noChangeArrowheads="1"/>
          </p:cNvSpPr>
          <p:nvPr/>
        </p:nvSpPr>
        <p:spPr bwMode="auto">
          <a:xfrm rot="-2875697">
            <a:off x="4355306" y="5445920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7CED46F5-1E5B-4CC5-A385-C4C970F2CCE7}"/>
              </a:ext>
            </a:extLst>
          </p:cNvPr>
          <p:cNvSpPr>
            <a:spLocks noChangeShapeType="1"/>
          </p:cNvSpPr>
          <p:nvPr/>
        </p:nvSpPr>
        <p:spPr bwMode="auto">
          <a:xfrm rot="18731537" flipV="1">
            <a:off x="6046788" y="4114800"/>
            <a:ext cx="1587" cy="1655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C3D4D7A9-7458-4F72-8AD5-7B89916978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32588" y="3644900"/>
            <a:ext cx="0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1" name="AutoShape 17">
            <a:extLst>
              <a:ext uri="{FF2B5EF4-FFF2-40B4-BE49-F238E27FC236}">
                <a16:creationId xmlns:a16="http://schemas.microsoft.com/office/drawing/2014/main" id="{78B46E1F-CBAE-4456-A417-DA476953E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2349500"/>
            <a:ext cx="792162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56D256EC-5E40-43EC-9746-8050ABF55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2211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F7120E78-8808-4B01-B341-DAE2BDC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292600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4324C1DA-757A-4D21-AFF7-84842D40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21525" name="Line 21">
            <a:extLst>
              <a:ext uri="{FF2B5EF4-FFF2-40B4-BE49-F238E27FC236}">
                <a16:creationId xmlns:a16="http://schemas.microsoft.com/office/drawing/2014/main" id="{F9369DAF-B267-4D0B-A281-6487D3333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5876925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6" name="Line 22">
            <a:extLst>
              <a:ext uri="{FF2B5EF4-FFF2-40B4-BE49-F238E27FC236}">
                <a16:creationId xmlns:a16="http://schemas.microsoft.com/office/drawing/2014/main" id="{255EE33D-6EDB-4C4B-BD36-23B99C0E0CFB}"/>
              </a:ext>
            </a:extLst>
          </p:cNvPr>
          <p:cNvSpPr>
            <a:spLocks noChangeShapeType="1"/>
          </p:cNvSpPr>
          <p:nvPr/>
        </p:nvSpPr>
        <p:spPr bwMode="auto">
          <a:xfrm rot="-2880000">
            <a:off x="6227763" y="5013325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7" name="Arc 23">
            <a:extLst>
              <a:ext uri="{FF2B5EF4-FFF2-40B4-BE49-F238E27FC236}">
                <a16:creationId xmlns:a16="http://schemas.microsoft.com/office/drawing/2014/main" id="{550B3AA0-405E-4711-9FAD-FF991F54579A}"/>
              </a:ext>
            </a:extLst>
          </p:cNvPr>
          <p:cNvSpPr>
            <a:spLocks/>
          </p:cNvSpPr>
          <p:nvPr/>
        </p:nvSpPr>
        <p:spPr bwMode="auto">
          <a:xfrm>
            <a:off x="6588125" y="5187950"/>
            <a:ext cx="936625" cy="688975"/>
          </a:xfrm>
          <a:custGeom>
            <a:avLst/>
            <a:gdLst>
              <a:gd name="T0" fmla="*/ 2147483646 w 21600"/>
              <a:gd name="T1" fmla="*/ 0 h 15876"/>
              <a:gd name="T2" fmla="*/ 2147483646 w 21600"/>
              <a:gd name="T3" fmla="*/ 2147483646 h 15876"/>
              <a:gd name="T4" fmla="*/ 0 w 21600"/>
              <a:gd name="T5" fmla="*/ 2147483646 h 15876"/>
              <a:gd name="T6" fmla="*/ 0 60000 65536"/>
              <a:gd name="T7" fmla="*/ 0 60000 65536"/>
              <a:gd name="T8" fmla="*/ 0 60000 65536"/>
              <a:gd name="T9" fmla="*/ 0 w 21600"/>
              <a:gd name="T10" fmla="*/ 0 h 15876"/>
              <a:gd name="T11" fmla="*/ 21600 w 21600"/>
              <a:gd name="T12" fmla="*/ 15876 h 158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876" fill="none" extrusionOk="0">
                <a:moveTo>
                  <a:pt x="14646" y="-1"/>
                </a:moveTo>
                <a:cubicBezTo>
                  <a:pt x="19078" y="4089"/>
                  <a:pt x="21600" y="9845"/>
                  <a:pt x="21600" y="15876"/>
                </a:cubicBezTo>
              </a:path>
              <a:path w="21600" h="15876" stroke="0" extrusionOk="0">
                <a:moveTo>
                  <a:pt x="14646" y="-1"/>
                </a:moveTo>
                <a:cubicBezTo>
                  <a:pt x="19078" y="4089"/>
                  <a:pt x="21600" y="9845"/>
                  <a:pt x="21600" y="15876"/>
                </a:cubicBezTo>
                <a:lnTo>
                  <a:pt x="0" y="15876"/>
                </a:lnTo>
                <a:lnTo>
                  <a:pt x="14646" y="-1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1528" name="Text Box 24">
            <a:extLst>
              <a:ext uri="{FF2B5EF4-FFF2-40B4-BE49-F238E27FC236}">
                <a16:creationId xmlns:a16="http://schemas.microsoft.com/office/drawing/2014/main" id="{9D883515-ABE4-475D-BB66-2FF3B9942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508476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1508" grpId="0" animBg="1"/>
      <p:bldP spid="21511" grpId="0" animBg="1"/>
      <p:bldP spid="21512" grpId="0"/>
      <p:bldP spid="21513" grpId="0"/>
      <p:bldP spid="21517" grpId="0"/>
      <p:bldP spid="21518" grpId="0" animBg="1"/>
      <p:bldP spid="21521" grpId="0" animBg="1"/>
      <p:bldP spid="21522" grpId="0"/>
      <p:bldP spid="21523" grpId="0"/>
      <p:bldP spid="21524" grpId="0"/>
      <p:bldP spid="21528" grpId="0"/>
      <p:bldP spid="286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/>
              <a:t>Характерно для гладких поверхностей</a:t>
            </a: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2C83821D-6272-4E37-95F8-819E3035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484313"/>
            <a:ext cx="4535487" cy="45354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2771800" y="234888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013325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636838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1550" y="2997200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1908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2627313" y="3862388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979738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2700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4438650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862388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4092575" y="3143250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p:graphicFrame>
        <p:nvGraphicFramePr>
          <p:cNvPr id="24608" name="Object 32">
            <a:extLst>
              <a:ext uri="{FF2B5EF4-FFF2-40B4-BE49-F238E27FC236}">
                <a16:creationId xmlns:a16="http://schemas.microsoft.com/office/drawing/2014/main" id="{72E462E6-91C8-4566-8018-C41CA17CD537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188913"/>
          <a:ext cx="2914650" cy="248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193800" imgH="1016000" progId="Equation.3">
                  <p:embed/>
                </p:oleObj>
              </mc:Choice>
              <mc:Fallback>
                <p:oleObj name="Формула" r:id="rId3" imgW="1193800" imgH="1016000" progId="Equation.3">
                  <p:embed/>
                  <p:pic>
                    <p:nvPicPr>
                      <p:cNvPr id="24608" name="Object 32">
                        <a:extLst>
                          <a:ext uri="{FF2B5EF4-FFF2-40B4-BE49-F238E27FC236}">
                            <a16:creationId xmlns:a16="http://schemas.microsoft.com/office/drawing/2014/main" id="{72E462E6-91C8-4566-8018-C41CA17CD5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8913"/>
                        <a:ext cx="2914650" cy="248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1" name="Object 35">
            <a:extLst>
              <a:ext uri="{FF2B5EF4-FFF2-40B4-BE49-F238E27FC236}">
                <a16:creationId xmlns:a16="http://schemas.microsoft.com/office/drawing/2014/main" id="{1C13B8E2-C466-4694-BA3E-7090B0F49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0"/>
          <a:ext cx="4356100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1803400" imgH="787400" progId="Equation.3">
                  <p:embed/>
                </p:oleObj>
              </mc:Choice>
              <mc:Fallback>
                <p:oleObj name="Формула" r:id="rId5" imgW="1803400" imgH="787400" progId="Equation.3">
                  <p:embed/>
                  <p:pic>
                    <p:nvPicPr>
                      <p:cNvPr id="24611" name="Object 35">
                        <a:extLst>
                          <a:ext uri="{FF2B5EF4-FFF2-40B4-BE49-F238E27FC236}">
                            <a16:creationId xmlns:a16="http://schemas.microsoft.com/office/drawing/2014/main" id="{1C13B8E2-C466-4694-BA3E-7090B0F49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0"/>
                        <a:ext cx="4356100" cy="190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4025" y="1484313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942013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71922" flipH="1">
            <a:off x="5184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628900" imgH="1295400" progId="Equation.3">
                  <p:embed/>
                </p:oleObj>
              </mc:Choice>
              <mc:Fallback>
                <p:oleObj name="Формула" r:id="rId3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067050"/>
            <a:ext cx="7620000" cy="2125663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" y="3735388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997200" imgH="787400" progId="Equation.3">
                  <p:embed/>
                </p:oleObj>
              </mc:Choice>
              <mc:Fallback>
                <p:oleObj name="Формула" r:id="rId3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735388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Вектор нормали в вершине</a:t>
            </a:r>
          </a:p>
          <a:p>
            <a:pPr eaLnBrk="1" hangingPunct="1"/>
            <a:r>
              <a:rPr lang="ru-RU" altLang="ru-RU"/>
              <a:t>Свойства материала</a:t>
            </a:r>
          </a:p>
          <a:p>
            <a:pPr eaLnBrk="1" hangingPunct="1"/>
            <a:r>
              <a:rPr lang="ru-RU" altLang="ru-RU"/>
              <a:t>Параметры источников света</a:t>
            </a:r>
          </a:p>
          <a:p>
            <a:pPr eaLnBrk="1" hangingPunct="1"/>
            <a:r>
              <a:rPr lang="ru-RU" altLang="ru-RU"/>
              <a:t>Параметры модели освещения</a:t>
            </a:r>
          </a:p>
          <a:p>
            <a:pPr eaLnBrk="1" hangingPunct="1"/>
            <a:r>
              <a:rPr lang="ru-RU" altLang="ru-RU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Для определения вышеупомянутых свойств материала используется команда </a:t>
            </a:r>
            <a:r>
              <a:rPr lang="en-US" altLang="ru-RU" sz="2800" b="1"/>
              <a:t>glMaterial</a:t>
            </a:r>
            <a:r>
              <a:rPr lang="en-US" altLang="ru-RU" sz="280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glMaterial[f i](GLenum face, GLenum pname, type param)</a:t>
            </a:r>
            <a:br>
              <a:rPr lang="en-US" altLang="ru-RU"/>
            </a:br>
            <a:r>
              <a:rPr lang="en-US" altLang="ru-RU"/>
              <a:t>glMaterial[f i]v(GLenum face, GLenum pname,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 </a:t>
            </a:r>
            <a:r>
              <a:rPr lang="ru-RU" altLang="ru-RU"/>
              <a:t>или</a:t>
            </a:r>
            <a:r>
              <a:rPr lang="en-US" altLang="ru-RU"/>
              <a:t>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pname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GL_SHININESS</a:t>
            </a:r>
            <a:endParaRPr lang="ru-RU" altLang="ru-RU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включенном освещении текущий цвет вершины не используется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вместо него используются цветовые характеристики материала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Однако использование команды </a:t>
            </a:r>
            <a:r>
              <a:rPr lang="en-US" b="1"/>
              <a:t>glMaterial</a:t>
            </a:r>
            <a:r>
              <a:rPr lang="en-US"/>
              <a:t>* </a:t>
            </a:r>
            <a:r>
              <a:rPr lang="ru-RU"/>
              <a:t>для изменения цвета отдельных вершин может показаться громоздким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Команда </a:t>
            </a:r>
            <a:r>
              <a:rPr lang="en-US" sz="2800"/>
              <a:t>glColorMaterial </a:t>
            </a:r>
            <a:r>
              <a:rPr lang="ru-RU" sz="2800"/>
              <a:t>позволяет задавать параметры отдельных вершин с использованием команды </a:t>
            </a:r>
            <a:r>
              <a:rPr lang="en-US" sz="2800"/>
              <a:t>glColor</a:t>
            </a:r>
            <a:r>
              <a:rPr lang="ru-RU" sz="2800"/>
              <a:t> при включенном освещении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Для включения данной функции надо выполнить:</a:t>
            </a:r>
            <a:br>
              <a:rPr lang="ru-RU"/>
            </a:br>
            <a:r>
              <a:rPr lang="en-US"/>
              <a:t>glEnable(GL_COLOR_MATERIAL)</a:t>
            </a:r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29169BF-22A6-4DBE-8872-DDD73A0D2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/>
              <a:t>Пример</a:t>
            </a:r>
          </a:p>
        </p:txBody>
      </p:sp>
      <p:sp>
        <p:nvSpPr>
          <p:cNvPr id="56323" name="TextBox 4">
            <a:extLst>
              <a:ext uri="{FF2B5EF4-FFF2-40B4-BE49-F238E27FC236}">
                <a16:creationId xmlns:a16="http://schemas.microsoft.com/office/drawing/2014/main" id="{956320A2-E2AA-4EE6-AAB9-2D7267D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13100"/>
            <a:ext cx="9144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glEnable(</a:t>
            </a:r>
            <a:r>
              <a:rPr lang="ru-RU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GL_COLOR_MATERIAL</a:t>
            </a: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Цвет вершины будет управлять диффузным и фоновым цветом материала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glColorMaterial(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GL_AMBIENT_AND_DIFFUSE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glMaterialfv(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glMaterialf(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GL_SHININESS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m_shininess);</a:t>
            </a:r>
            <a:endParaRPr lang="ru-RU" altLang="ru-RU" sz="160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…</a:t>
            </a: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Рисуем объект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GL_SPOT_EXPONENT</a:t>
            </a:r>
            <a:r>
              <a:rPr lang="ru-RU" altLang="ru-RU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Распределение интенсивности света (от 0 до 128). Увеличение данного параметра делает источник света более сфокусированным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GL_SPOT_CUTOFF</a:t>
            </a:r>
            <a:r>
              <a:rPr lang="en-US" altLang="ru-RU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максимальный угол разброса источника света </a:t>
            </a:r>
            <a:r>
              <a:rPr lang="en-US" altLang="ru-RU" sz="2000"/>
              <a:t>[0, 90] </a:t>
            </a:r>
            <a:r>
              <a:rPr lang="ru-RU" altLang="ru-RU" sz="2000"/>
              <a:t>или </a:t>
            </a:r>
            <a:r>
              <a:rPr lang="en-US" altLang="ru-RU" sz="2000"/>
              <a:t>180</a:t>
            </a:r>
            <a:r>
              <a:rPr lang="ru-RU" altLang="ru-RU" sz="2000"/>
              <a:t> для</a:t>
            </a:r>
            <a:r>
              <a:rPr lang="en-US" altLang="ru-RU" sz="2000"/>
              <a:t> </a:t>
            </a:r>
            <a:r>
              <a:rPr lang="ru-RU" altLang="ru-RU" sz="2000"/>
              <a:t>точечных источников</a:t>
            </a:r>
            <a:endParaRPr lang="en-US" altLang="ru-RU" sz="200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GL_CONSTANT_ATTENUATION</a:t>
            </a:r>
            <a:r>
              <a:rPr lang="en-US" altLang="ru-RU" sz="2400"/>
              <a:t>, </a:t>
            </a:r>
            <a:r>
              <a:rPr lang="en-US" altLang="ru-RU" sz="2400" b="1"/>
              <a:t>GL_LINEAR_ATTENUATION</a:t>
            </a:r>
            <a:r>
              <a:rPr lang="en-US" altLang="ru-RU" sz="2400"/>
              <a:t>, </a:t>
            </a:r>
            <a:r>
              <a:rPr lang="en-US" altLang="ru-RU" sz="2400" b="1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1</a:t>
            </a:r>
            <a:r>
              <a:rPr lang="en-US" altLang="ru-RU" sz="2000"/>
              <a:t>/(k</a:t>
            </a:r>
            <a:r>
              <a:rPr lang="en-US" altLang="ru-RU" sz="2000" baseline="-25000"/>
              <a:t>0</a:t>
            </a:r>
            <a:r>
              <a:rPr lang="en-US" altLang="ru-RU" sz="2000"/>
              <a:t> + k</a:t>
            </a:r>
            <a:r>
              <a:rPr lang="en-US" altLang="ru-RU" sz="2000" baseline="-25000"/>
              <a:t>1</a:t>
            </a:r>
            <a:r>
              <a:rPr lang="en-US" altLang="ru-RU" sz="2000"/>
              <a:t>*S + k</a:t>
            </a:r>
            <a:r>
              <a:rPr lang="en-US" altLang="ru-RU" sz="2000" baseline="-25000"/>
              <a:t>2</a:t>
            </a:r>
            <a:r>
              <a:rPr lang="en-US" altLang="ru-RU" sz="2000"/>
              <a:t>*S</a:t>
            </a:r>
            <a:r>
              <a:rPr lang="en-US" altLang="ru-RU" sz="2000" baseline="30000"/>
              <a:t>2</a:t>
            </a:r>
            <a:r>
              <a:rPr lang="en-US" altLang="ru-RU" sz="2000"/>
              <a:t>)</a:t>
            </a:r>
            <a:endParaRPr lang="ru-RU" altLang="ru-RU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435292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3573463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2988" y="2060575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1066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2017713"/>
            <a:ext cx="8704263" cy="4840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GL_AMBIENT – </a:t>
            </a:r>
            <a:r>
              <a:rPr lang="ru-RU" altLang="ru-RU" sz="2400"/>
              <a:t>интенсивность фонового освещения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GL_DIFFUSE – </a:t>
            </a:r>
            <a:r>
              <a:rPr lang="ru-RU" altLang="ru-RU" sz="2400"/>
              <a:t>интенсивность диффузного освещения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GL_SPECULAR – </a:t>
            </a:r>
            <a:r>
              <a:rPr lang="ru-RU" altLang="ru-RU" sz="2400"/>
              <a:t>интенсивность зеркального отражения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GL_POSITION – </a:t>
            </a:r>
            <a:r>
              <a:rPr lang="ru-RU" altLang="ru-RU" sz="2400"/>
              <a:t>позиция источника света в однородных координатах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Если компонент </a:t>
            </a:r>
            <a:r>
              <a:rPr lang="en-US" altLang="ru-RU" sz="2000"/>
              <a:t>w </a:t>
            </a:r>
            <a:r>
              <a:rPr lang="ru-RU" altLang="ru-RU" sz="200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GL_SPOT_DIRECTION – </a:t>
            </a:r>
            <a:r>
              <a:rPr lang="ru-RU" altLang="ru-RU" sz="2400"/>
              <a:t>параметр </a:t>
            </a:r>
            <a:r>
              <a:rPr lang="en-US" altLang="ru-RU" sz="2400"/>
              <a:t>params </a:t>
            </a:r>
            <a:r>
              <a:rPr lang="ru-RU" altLang="ru-RU" sz="240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2492375"/>
            <a:ext cx="889317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82BDF16-E13C-44D6-B6CD-C79EDC9C6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222625"/>
            <a:ext cx="36353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Очень часто поверхности не являются окрашенными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 простой и достаточно эффективный способ повышения реалистичности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Этапы наложения текстуры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017713"/>
            <a:ext cx="8415338" cy="3643312"/>
          </a:xfrm>
        </p:spPr>
        <p:txBody>
          <a:bodyPr/>
          <a:lstStyle/>
          <a:p>
            <a:pPr eaLnBrk="1" hangingPunct="1"/>
            <a:r>
              <a:rPr lang="ru-RU" altLang="ru-RU" dirty="0"/>
              <a:t>Создание текстурного объекта</a:t>
            </a:r>
          </a:p>
          <a:p>
            <a:pPr eaLnBrk="1" hangingPunct="1"/>
            <a:r>
              <a:rPr lang="ru-RU" altLang="ru-RU" dirty="0"/>
              <a:t>Определение текстурной функции</a:t>
            </a:r>
          </a:p>
          <a:p>
            <a:pPr eaLnBrk="1" hangingPunct="1"/>
            <a:r>
              <a:rPr lang="ru-RU" altLang="ru-RU" dirty="0"/>
              <a:t>Задание текстурных координат для вершин примитивов</a:t>
            </a:r>
          </a:p>
          <a:p>
            <a:pPr eaLnBrk="1" hangingPunct="1"/>
            <a:r>
              <a:rPr lang="ru-RU" altLang="ru-RU" dirty="0"/>
              <a:t>Растеризация примитива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Текстура – это </a:t>
            </a:r>
            <a:r>
              <a:rPr lang="ru-RU" altLang="ru-RU" sz="2800" b="1">
                <a:solidFill>
                  <a:srgbClr val="FF0000"/>
                </a:solidFill>
              </a:rPr>
              <a:t>объект</a:t>
            </a:r>
            <a:r>
              <a:rPr lang="ru-RU" altLang="ru-RU" sz="2800"/>
              <a:t> </a:t>
            </a:r>
            <a:r>
              <a:rPr lang="en-US" altLang="ru-RU" sz="2800"/>
              <a:t>OpenGL</a:t>
            </a:r>
            <a:endParaRPr lang="ru-RU" altLang="ru-RU" sz="2800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С каждым текстурным объектом связано его изображение, набор параметров и «</a:t>
            </a:r>
            <a:r>
              <a:rPr lang="en-US" altLang="ru-RU" sz="2800" b="1">
                <a:solidFill>
                  <a:srgbClr val="FF0000"/>
                </a:solidFill>
              </a:rPr>
              <a:t>id</a:t>
            </a:r>
            <a:r>
              <a:rPr lang="ru-RU" altLang="ru-RU" sz="2800"/>
              <a:t>» - целое число без знака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по умолчанию работает с текстурным объектом с </a:t>
            </a:r>
            <a:r>
              <a:rPr lang="en-US" altLang="ru-RU"/>
              <a:t>id=</a:t>
            </a:r>
            <a:r>
              <a:rPr lang="ru-RU" altLang="ru-RU"/>
              <a:t>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/>
              <a:t>glBindTexture</a:t>
            </a:r>
            <a:endParaRPr lang="ru-RU" altLang="ru-RU" b="1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Выбор текстурного объекта осуществляется по его </a:t>
            </a:r>
            <a:r>
              <a:rPr lang="en-US" altLang="ru-RU" sz="2800"/>
              <a:t>id</a:t>
            </a:r>
            <a:endParaRPr lang="ru-RU" altLang="ru-RU" sz="2800"/>
          </a:p>
          <a:p>
            <a:pPr lvl="1" eaLnBrk="1" hangingPunct="1"/>
            <a:r>
              <a:rPr lang="ru-RU" altLang="ru-RU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/>
              <a:t>Необходимо следить за тем, чтобы при создании новой текстуры её </a:t>
            </a:r>
            <a:r>
              <a:rPr lang="en-US" altLang="ru-RU"/>
              <a:t>id </a:t>
            </a:r>
            <a:r>
              <a:rPr lang="ru-RU" altLang="ru-RU"/>
              <a:t>не был привязан к уже используемому объекту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позволяет получать свободные </a:t>
            </a:r>
            <a:r>
              <a:rPr lang="en-US" altLang="ru-RU"/>
              <a:t>id</a:t>
            </a:r>
            <a:r>
              <a:rPr lang="ru-RU" altLang="ru-RU"/>
              <a:t> текстурных объектов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glGenTextures</a:t>
            </a:r>
            <a:r>
              <a:rPr lang="ru-RU" altLang="ru-RU"/>
              <a:t> позволяет сгенерировать заданное количество </a:t>
            </a:r>
            <a:r>
              <a:rPr lang="en-US" altLang="ru-RU"/>
              <a:t>id</a:t>
            </a:r>
            <a:r>
              <a:rPr lang="ru-RU" altLang="ru-RU"/>
              <a:t> для текстурных объектов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void glGenTextures(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GLuint *textures)</a:t>
            </a:r>
            <a:endParaRPr lang="ru-RU" altLang="ru-RU"/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D2134D11-3586-47B9-A75E-F04B548A4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229225"/>
            <a:ext cx="5699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glGenTextures(1</a:t>
            </a:r>
            <a:r>
              <a:rPr lang="ru-RU" altLang="ru-RU" sz="1800" b="1">
                <a:latin typeface="Courier New" panose="02070309020205020404" pitchFamily="49" charset="0"/>
              </a:rPr>
              <a:t>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3" name="Мультимедиа в Интернете 2" title="Gardner Dragon illusion / Дракон Гарднера (оптическая иллюзия и разоблачение)">
            <a:hlinkClick r:id="" action="ppaction://media"/>
            <a:extLst>
              <a:ext uri="{FF2B5EF4-FFF2-40B4-BE49-F238E27FC236}">
                <a16:creationId xmlns:a16="http://schemas.microsoft.com/office/drawing/2014/main" id="{A17CA10B-7F07-D2F0-F519-B068002C417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6238" y="1935163"/>
            <a:ext cx="5853112" cy="4389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Ставшие ненужными текстурные объекты необходимо удалить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Если удаляется привязанный текстурный объект, то привязывается текстурный объект с </a:t>
            </a:r>
            <a:r>
              <a:rPr lang="en-US" altLang="ru-RU"/>
              <a:t>id=0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Текстурный объект с </a:t>
            </a:r>
            <a:r>
              <a:rPr lang="en-US" altLang="ru-RU"/>
              <a:t>id=0</a:t>
            </a:r>
            <a:r>
              <a:rPr lang="ru-RU" altLang="ru-RU"/>
              <a:t> не может быть удален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После удаления, текстурный объект не имеет ни размеров, ни содержимого. Его </a:t>
            </a:r>
            <a:r>
              <a:rPr lang="en-US" altLang="ru-RU"/>
              <a:t>id</a:t>
            </a:r>
            <a:r>
              <a:rPr lang="ru-RU" altLang="ru-RU"/>
              <a:t> становится свободным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724400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glGenTextures(1,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>
                <a:latin typeface="Courier New" panose="02070309020205020404" pitchFamily="49" charset="0"/>
              </a:rPr>
              <a:t>(1, &amp;textureId);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 процессе растеризации </a:t>
            </a:r>
            <a:r>
              <a:rPr lang="en-US" altLang="ru-RU" sz="2800"/>
              <a:t>OpenGL </a:t>
            </a:r>
            <a:r>
              <a:rPr lang="ru-RU" altLang="ru-RU" sz="280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каждого фрагмента вычисляются его координаты в </a:t>
            </a:r>
            <a:r>
              <a:rPr lang="ru-RU" altLang="ru-RU" b="1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>
                <a:solidFill>
                  <a:srgbClr val="FF0000"/>
                </a:solidFill>
              </a:rPr>
              <a:t> </a:t>
            </a:r>
            <a:r>
              <a:rPr lang="ru-RU" altLang="ru-RU" sz="280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Растровые текстуры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Процедурные текстуры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Вычисляют значение функции в данной точке на основе заданной формулы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Шахматная доска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Фрактал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Мраморные поверхности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OpenGL </a:t>
            </a:r>
            <a:r>
              <a:rPr lang="ru-RU" dirty="0"/>
              <a:t>поддерживает процедурные текстуры при помощи фрагментных (пиксельных) шейдеров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зависимости от формы используемой команды </a:t>
            </a:r>
            <a:r>
              <a:rPr lang="en-US" altLang="ru-RU" b="1"/>
              <a:t>glTexImage*</a:t>
            </a:r>
            <a:r>
              <a:rPr lang="en-US" altLang="ru-RU"/>
              <a:t> </a:t>
            </a:r>
            <a:r>
              <a:rPr lang="ru-RU" altLang="ru-RU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/>
              <a:t> </a:t>
            </a:r>
            <a:r>
              <a:rPr lang="ru-RU" altLang="ru-RU"/>
              <a:t>и размерности</a:t>
            </a:r>
          </a:p>
          <a:p>
            <a:pPr lvl="1" eaLnBrk="1" hangingPunct="1"/>
            <a:r>
              <a:rPr lang="ru-RU" altLang="ru-RU"/>
              <a:t>Например, 24 битному </a:t>
            </a:r>
            <a:r>
              <a:rPr lang="en-US" altLang="ru-RU"/>
              <a:t>BMP </a:t>
            </a:r>
            <a:r>
              <a:rPr lang="ru-RU" altLang="ru-RU"/>
              <a:t>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935163"/>
            <a:ext cx="5851525" cy="4389437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Изображение внутри </a:t>
            </a:r>
            <a:r>
              <a:rPr lang="en-US" altLang="ru-RU" sz="2800"/>
              <a:t>OpenGL </a:t>
            </a:r>
            <a:r>
              <a:rPr lang="ru-RU" altLang="ru-RU" sz="280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LUMINANCE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GL_LUMINANCE_ALPHA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GL_INTENSITY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40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</a:t>
            </a:r>
            <a:r>
              <a:rPr lang="en-US" altLang="ru-RU" sz="200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GL_ALPHA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GL_BGRA_EXT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 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GL_LUMINANCE_ALPHA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7488" y="4708525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41450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5913" y="4708525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836863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141663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5762625" y="2301875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1133475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1844675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13" y="47244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06057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534025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445125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989138"/>
            <a:ext cx="2968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138" y="47244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2484438" y="1989138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1116013" y="3605213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3400425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9388" y="1892300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3563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9388" y="4244975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3563938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949950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2060575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365625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4992688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Стандартно в </a:t>
            </a:r>
            <a:r>
              <a:rPr lang="en-US" altLang="ru-RU"/>
              <a:t>OpenGL </a:t>
            </a:r>
            <a:r>
              <a:rPr lang="ru-RU" altLang="ru-RU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/>
              <a:t> </a:t>
            </a:r>
            <a:r>
              <a:rPr lang="en-US" altLang="ru-RU" b="1"/>
              <a:t>glTexParameter</a:t>
            </a:r>
          </a:p>
          <a:p>
            <a:pPr lvl="1" eaLnBrk="1" hangingPunct="1"/>
            <a:r>
              <a:rPr lang="en-US" altLang="ru-RU"/>
              <a:t>glTexParameter[i f] (GLenum target, GLenum pname, GLenum param)</a:t>
            </a:r>
          </a:p>
          <a:p>
            <a:pPr lvl="1" eaLnBrk="1" hangingPunct="1"/>
            <a:r>
              <a:rPr lang="en-US" altLang="ru-RU"/>
              <a:t>glTexParameter[i f]v (GLenum target, GLenum pname, const GLenum *param)</a:t>
            </a:r>
            <a:endParaRPr lang="ru-RU" alt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glTexParameteri(GL_TEXTURE_2D, GL_TEXTURE_MAG_FILTER, filter)</a:t>
            </a:r>
          </a:p>
          <a:p>
            <a:pPr eaLnBrk="1" hangingPunct="1"/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/>
            <a:r>
              <a:rPr lang="en-US" altLang="ru-RU"/>
              <a:t>GL_NEAREST</a:t>
            </a:r>
            <a:endParaRPr lang="ru-RU" altLang="ru-RU"/>
          </a:p>
          <a:p>
            <a:pPr lvl="1" eaLnBrk="1" hangingPunct="1"/>
            <a:r>
              <a:rPr lang="en-US" altLang="ru-RU"/>
              <a:t>GL_LINEAR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938338"/>
            <a:ext cx="6769100" cy="4919662"/>
          </a:xfr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88913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997200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636838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Геометрические свойства источника света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1775" y="3284538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492375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942013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7248525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92375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119313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B9BEE1B-D519-4D2F-9E24-8F66E9D8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Начиная с версии 1.3 в библиотеке </a:t>
            </a:r>
            <a:r>
              <a:rPr lang="en-US" altLang="ru-RU"/>
              <a:t>OpenGL</a:t>
            </a:r>
            <a:r>
              <a:rPr lang="ru-RU" altLang="ru-RU"/>
              <a:t> появилась поддержка нескольких блоков текстурирования (</a:t>
            </a:r>
            <a:r>
              <a:rPr lang="en-US" altLang="ru-RU"/>
              <a:t>texture units)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FF0000"/>
                </a:solidFill>
              </a:rPr>
              <a:t>Мультитекстурирование</a:t>
            </a:r>
            <a:r>
              <a:rPr lang="ru-RU" altLang="ru-RU"/>
              <a:t> позволяет накладывать на примитив две или более различных текстур одновременно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Количество зависит от реализации и не превышает 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Detail textures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Увеличение детализированности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Environment mapping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Мультитекстурирование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/>
              <a:t>glActiveTexture</a:t>
            </a:r>
            <a:endParaRPr lang="ru-RU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1313" y="1935163"/>
            <a:ext cx="5921375" cy="4389437"/>
          </a:xfr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OpenGL.dll </a:t>
            </a:r>
            <a:r>
              <a:rPr lang="ru-RU" altLang="ru-RU"/>
              <a:t>в системах </a:t>
            </a:r>
            <a:r>
              <a:rPr lang="en-US" altLang="ru-RU"/>
              <a:t>Windows </a:t>
            </a:r>
            <a:r>
              <a:rPr lang="ru-RU" altLang="ru-RU"/>
              <a:t>содержит версию </a:t>
            </a:r>
            <a:r>
              <a:rPr lang="en-US" altLang="ru-RU"/>
              <a:t>OpenGL </a:t>
            </a:r>
            <a:r>
              <a:rPr lang="ru-RU" altLang="ru-RU"/>
              <a:t>1.1</a:t>
            </a:r>
          </a:p>
          <a:p>
            <a:pPr lvl="1" eaLnBrk="1" hangingPunct="1"/>
            <a:r>
              <a:rPr lang="ru-RU" altLang="ru-RU"/>
              <a:t>Функции, появившиеся в старших версиях </a:t>
            </a:r>
            <a:r>
              <a:rPr lang="en-US" altLang="ru-RU"/>
              <a:t>OpenGL</a:t>
            </a:r>
            <a:r>
              <a:rPr lang="ru-RU" altLang="ru-RU"/>
              <a:t>, в этой </a:t>
            </a:r>
            <a:r>
              <a:rPr lang="en-US" altLang="ru-RU"/>
              <a:t>dll</a:t>
            </a:r>
            <a:r>
              <a:rPr lang="ru-RU" altLang="ru-RU"/>
              <a:t> отсутствуют</a:t>
            </a:r>
          </a:p>
          <a:p>
            <a:pPr lvl="1" eaLnBrk="1" hangingPunct="1"/>
            <a:r>
              <a:rPr lang="ru-RU" altLang="ru-RU"/>
              <a:t>Однако они доступны в виде </a:t>
            </a:r>
            <a:r>
              <a:rPr lang="ru-RU" altLang="ru-RU" b="1">
                <a:solidFill>
                  <a:schemeClr val="hlink"/>
                </a:solidFill>
              </a:rPr>
              <a:t>расширений</a:t>
            </a:r>
            <a:r>
              <a:rPr lang="ru-RU" altLang="ru-RU"/>
              <a:t>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Для поддержки мультитекстурирования следует пользоваться расширением </a:t>
            </a:r>
            <a:r>
              <a:rPr lang="en-US" altLang="ru-RU"/>
              <a:t>GL_ARB_multitexture</a:t>
            </a:r>
            <a:endParaRPr lang="ru-RU" alt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B05210EB-2818-4E01-9393-3E91F60F9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/>
              <a:t>Например, GL_ARB_multitexture</a:t>
            </a:r>
          </a:p>
          <a:p>
            <a:pPr eaLnBrk="1" hangingPunct="1"/>
            <a:r>
              <a:rPr lang="ru-RU" altLang="ru-RU" sz="280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/>
              <a:t>const GLubyte* glGetString(</a:t>
            </a:r>
            <a:r>
              <a:rPr lang="ru-RU" altLang="ru-RU"/>
              <a:t>GL_EXTENSIONS</a:t>
            </a:r>
            <a:r>
              <a:rPr lang="en-US" altLang="ru-RU"/>
              <a:t>)</a:t>
            </a:r>
          </a:p>
          <a:p>
            <a:pPr eaLnBrk="1" hangingPunct="1"/>
            <a:r>
              <a:rPr lang="ru-RU" altLang="ru-RU" sz="280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  <a:r>
              <a:rPr lang="en-US"/>
              <a:t> </a:t>
            </a:r>
            <a:r>
              <a:rPr lang="ru-RU"/>
              <a:t>получения адреса функции расширения</a:t>
            </a:r>
          </a:p>
        </p:txBody>
      </p:sp>
      <p:sp>
        <p:nvSpPr>
          <p:cNvPr id="137219" name="Text Box 3">
            <a:extLst>
              <a:ext uri="{FF2B5EF4-FFF2-40B4-BE49-F238E27FC236}">
                <a16:creationId xmlns:a16="http://schemas.microsoft.com/office/drawing/2014/main" id="{D7C04017-AEE5-449F-A3A8-0E7B017BC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97088"/>
            <a:ext cx="8785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41338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41338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41338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41338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41338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PFNGLACTIVETEXTUREARBPROC glActiveTexture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PFNGLMULTITEXCOORD2FARBPROC glMultiTexCoord2f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bool </a:t>
            </a:r>
            <a:r>
              <a:rPr lang="ru-RU" altLang="ru-RU" sz="1800" b="1">
                <a:latin typeface="Courier New" panose="02070309020205020404" pitchFamily="49" charset="0"/>
              </a:rPr>
              <a:t>multiTextureSupported = </a:t>
            </a:r>
            <a:r>
              <a:rPr lang="en-US" altLang="ru-RU" sz="1800" b="1">
                <a:latin typeface="Courier New" panose="02070309020205020404" pitchFamily="49" charset="0"/>
              </a:rPr>
              <a:t>false;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LPCSTR</a:t>
            </a:r>
            <a:r>
              <a:rPr lang="ru-RU" altLang="ru-RU" sz="1800" b="1">
                <a:latin typeface="Courier New" panose="02070309020205020404" pitchFamily="49" charset="0"/>
              </a:rPr>
              <a:t> *extString = (</a:t>
            </a:r>
            <a:r>
              <a:rPr lang="en-US" altLang="ru-RU" sz="1800" b="1">
                <a:latin typeface="Courier New" panose="02070309020205020404" pitchFamily="49" charset="0"/>
              </a:rPr>
              <a:t>LPCSTR </a:t>
            </a:r>
            <a:r>
              <a:rPr lang="ru-RU" altLang="ru-RU" sz="1800" b="1">
                <a:latin typeface="Courier New" panose="02070309020205020404" pitchFamily="49" charset="0"/>
              </a:rPr>
              <a:t>*)glGetString(GL_EXTENSIONS);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if (strstr(extString, "GL_ARB_multitexture"))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multiTextureSupported =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glActiveTexture = (PFNGLACTIVETEXTUREARBPROC)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wglGetProcAddress("glActiveTextureARB");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glMultiTexCoord2f = (PFNGLMULTITEXCOORD2FARBPROC)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wglGetProcAddress("glMultiTexCoord2f</a:t>
            </a:r>
            <a:r>
              <a:rPr lang="en-US" altLang="ru-RU" sz="1800" b="1">
                <a:latin typeface="Courier New" panose="02070309020205020404" pitchFamily="49" charset="0"/>
              </a:rPr>
              <a:t>ARB</a:t>
            </a:r>
            <a:r>
              <a:rPr lang="ru-RU" altLang="ru-RU" sz="1800" b="1">
                <a:latin typeface="Courier New" panose="02070309020205020404" pitchFamily="49" charset="0"/>
              </a:rPr>
              <a:t>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755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появлением мультитекстурирования с вершиной могут быть ассоциированы несколько текстурных координат – свои для каждого </a:t>
            </a:r>
            <a:r>
              <a:rPr lang="en-US" altLang="ru-RU" sz="2800"/>
              <a:t>Texture Unit’</a:t>
            </a:r>
            <a:r>
              <a:rPr lang="ru-RU" altLang="ru-RU" sz="2800"/>
              <a:t>а</a:t>
            </a:r>
          </a:p>
          <a:p>
            <a:pPr eaLnBrk="1" hangingPunct="1"/>
            <a:r>
              <a:rPr lang="ru-RU" altLang="ru-RU" sz="2800"/>
              <a:t>Для указания текущих текстурных координат, соответствующих заданному </a:t>
            </a:r>
            <a:r>
              <a:rPr lang="en-US" altLang="ru-RU" sz="2800"/>
              <a:t>Texture Unit’</a:t>
            </a:r>
            <a:r>
              <a:rPr lang="ru-RU" altLang="ru-RU" sz="2800"/>
              <a:t>у служит команда</a:t>
            </a:r>
          </a:p>
          <a:p>
            <a:pPr lvl="1" eaLnBrk="1" hangingPunct="1"/>
            <a:r>
              <a:rPr lang="en-US" altLang="ru-RU"/>
              <a:t>void glMultiTexCoord[1 2 3 4][i s f d][v](</a:t>
            </a:r>
            <a:br>
              <a:rPr lang="en-US" altLang="ru-RU"/>
            </a:br>
            <a:r>
              <a:rPr lang="en-US" altLang="ru-RU"/>
              <a:t>GLenum texture, Type coords)</a:t>
            </a:r>
          </a:p>
          <a:p>
            <a:pPr lvl="2" eaLnBrk="1" hangingPunct="1"/>
            <a:r>
              <a:rPr lang="en-US" altLang="ru-RU" sz="2000"/>
              <a:t>texture - </a:t>
            </a:r>
            <a:r>
              <a:rPr lang="ru-RU" altLang="ru-RU" sz="2000"/>
              <a:t>GL_TEXTURE</a:t>
            </a:r>
            <a:r>
              <a:rPr lang="en-US" altLang="ru-RU" sz="2000">
                <a:solidFill>
                  <a:schemeClr val="hlink"/>
                </a:solidFill>
              </a:rPr>
              <a:t>x</a:t>
            </a:r>
            <a:endParaRPr lang="ru-RU" altLang="ru-RU" sz="20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3316</TotalTime>
  <Words>4650</Words>
  <Application>Microsoft Office PowerPoint</Application>
  <PresentationFormat>Экран (4:3)</PresentationFormat>
  <Paragraphs>741</Paragraphs>
  <Slides>122</Slides>
  <Notes>114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33" baseType="lpstr">
      <vt:lpstr>Arial</vt:lpstr>
      <vt:lpstr>Calibri</vt:lpstr>
      <vt:lpstr>Cambria Math</vt:lpstr>
      <vt:lpstr>Cascadia Mono</vt:lpstr>
      <vt:lpstr>Constantia</vt:lpstr>
      <vt:lpstr>Courier New</vt:lpstr>
      <vt:lpstr>Tahoma</vt:lpstr>
      <vt:lpstr>Times New Roman</vt:lpstr>
      <vt:lpstr>Wingdings 2</vt:lpstr>
      <vt:lpstr>Поток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Геометрические свойства источника света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Презентация PowerPoint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Пример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Фильтр увеличения</vt:lpstr>
      <vt:lpstr>Фильтр уменьшения</vt:lpstr>
      <vt:lpstr>Пример фильтрации изображений</vt:lpstr>
      <vt:lpstr>Параметры текстуры</vt:lpstr>
      <vt:lpstr>Команда glTexParameter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Презентация PowerPoint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Пример получения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Пример</vt:lpstr>
      <vt:lpstr>Презентация PowerPoint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Презентация PowerPoint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Презентация PowerPoint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Алексей Малов</cp:lastModifiedBy>
  <cp:revision>66</cp:revision>
  <dcterms:created xsi:type="dcterms:W3CDTF">2006-11-16T05:10:10Z</dcterms:created>
  <dcterms:modified xsi:type="dcterms:W3CDTF">2023-04-21T17:52:57Z</dcterms:modified>
</cp:coreProperties>
</file>